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2" r:id="rId1"/>
  </p:sldMasterIdLst>
  <p:sldIdLst>
    <p:sldId id="256" r:id="rId2"/>
    <p:sldId id="257" r:id="rId3"/>
    <p:sldId id="259" r:id="rId4"/>
    <p:sldId id="260" r:id="rId5"/>
    <p:sldId id="261" r:id="rId6"/>
    <p:sldId id="262" r:id="rId7"/>
    <p:sldId id="263" r:id="rId8"/>
    <p:sldId id="264" r:id="rId9"/>
    <p:sldId id="268" r:id="rId10"/>
    <p:sldId id="269" r:id="rId11"/>
    <p:sldId id="270" r:id="rId12"/>
    <p:sldId id="282" r:id="rId13"/>
    <p:sldId id="283" r:id="rId14"/>
    <p:sldId id="284" r:id="rId15"/>
    <p:sldId id="271" r:id="rId16"/>
    <p:sldId id="273" r:id="rId17"/>
    <p:sldId id="272" r:id="rId18"/>
    <p:sldId id="274" r:id="rId19"/>
    <p:sldId id="275" r:id="rId20"/>
    <p:sldId id="276" r:id="rId21"/>
    <p:sldId id="277" r:id="rId22"/>
    <p:sldId id="278" r:id="rId23"/>
    <p:sldId id="279" r:id="rId24"/>
    <p:sldId id="281" r:id="rId25"/>
    <p:sldId id="28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FBF6"/>
    <a:srgbClr val="CC0099"/>
    <a:srgbClr val="D3FB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44" autoAdjust="0"/>
    <p:restoredTop sz="94660"/>
  </p:normalViewPr>
  <p:slideViewPr>
    <p:cSldViewPr snapToGrid="0">
      <p:cViewPr varScale="1">
        <p:scale>
          <a:sx n="66" d="100"/>
          <a:sy n="66" d="100"/>
        </p:scale>
        <p:origin x="60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gif>
</file>

<file path=ppt/media/image2.jp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88218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72446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538527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273837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319627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314113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15840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9173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20649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43623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0582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983087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6105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48636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1539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3694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3/6/2022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8374191"/>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w3resourse.com/" TargetMode="External"/><Relationship Id="rId2" Type="http://schemas.openxmlformats.org/officeDocument/2006/relationships/hyperlink" Target="http://www.google.com/" TargetMode="External"/><Relationship Id="rId1" Type="http://schemas.openxmlformats.org/officeDocument/2006/relationships/slideLayout" Target="../slideLayouts/slideLayout2.xml"/><Relationship Id="rId4" Type="http://schemas.openxmlformats.org/officeDocument/2006/relationships/hyperlink" Target="http://www.youtube.com/"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02628" y="926432"/>
            <a:ext cx="2817418" cy="739770"/>
          </a:xfrm>
          <a:ln>
            <a:solidFill>
              <a:srgbClr val="FAFBF6"/>
            </a:solidFill>
          </a:ln>
        </p:spPr>
        <p:txBody>
          <a:bodyPr>
            <a:noAutofit/>
          </a:bodyPr>
          <a:lstStyle/>
          <a:p>
            <a:pPr algn="ctr"/>
            <a:r>
              <a:rPr lang="en-US" b="1" dirty="0">
                <a:solidFill>
                  <a:srgbClr val="FF0000"/>
                </a:solidFill>
                <a:effectLst>
                  <a:outerShdw blurRad="38100" dist="38100" dir="2700000" algn="tl">
                    <a:srgbClr val="000000">
                      <a:alpha val="43137"/>
                    </a:srgbClr>
                  </a:outerShdw>
                </a:effectLst>
                <a:latin typeface="Century Schoolbook" panose="02040604050505020304" pitchFamily="18" charset="0"/>
              </a:rPr>
              <a:t>Project</a:t>
            </a:r>
            <a:endParaRPr lang="en-IN" b="1" dirty="0">
              <a:solidFill>
                <a:srgbClr val="FF0000"/>
              </a:solidFill>
              <a:effectLst>
                <a:outerShdw blurRad="38100" dist="38100" dir="2700000" algn="tl">
                  <a:srgbClr val="000000">
                    <a:alpha val="43137"/>
                  </a:srgbClr>
                </a:outerShdw>
              </a:effectLst>
              <a:latin typeface="Century Schoolbook" panose="02040604050505020304" pitchFamily="18" charset="0"/>
            </a:endParaRPr>
          </a:p>
        </p:txBody>
      </p:sp>
      <p:sp>
        <p:nvSpPr>
          <p:cNvPr id="12" name="TextBox 11"/>
          <p:cNvSpPr txBox="1"/>
          <p:nvPr/>
        </p:nvSpPr>
        <p:spPr>
          <a:xfrm>
            <a:off x="2812741" y="2184685"/>
            <a:ext cx="7401001" cy="1323439"/>
          </a:xfrm>
          <a:prstGeom prst="rect">
            <a:avLst/>
          </a:prstGeom>
          <a:noFill/>
        </p:spPr>
        <p:txBody>
          <a:bodyPr wrap="square" rtlCol="0">
            <a:spAutoFit/>
          </a:bodyPr>
          <a:lstStyle/>
          <a:p>
            <a:r>
              <a:rPr lang="en-IN" sz="4000" dirty="0">
                <a:solidFill>
                  <a:schemeClr val="accent1">
                    <a:lumMod val="50000"/>
                  </a:schemeClr>
                </a:solidFill>
                <a:latin typeface="Bookman Old Style" panose="02050604050505020204" pitchFamily="18" charset="0"/>
              </a:rPr>
              <a:t>       Programming Books </a:t>
            </a:r>
          </a:p>
          <a:p>
            <a:r>
              <a:rPr lang="en-IN" sz="4000" dirty="0">
                <a:solidFill>
                  <a:schemeClr val="accent1">
                    <a:lumMod val="50000"/>
                  </a:schemeClr>
                </a:solidFill>
                <a:latin typeface="Bookman Old Style" panose="02050604050505020204" pitchFamily="18" charset="0"/>
              </a:rPr>
              <a:t>(Online Book Shopping Site)</a:t>
            </a:r>
          </a:p>
        </p:txBody>
      </p:sp>
      <p:sp>
        <p:nvSpPr>
          <p:cNvPr id="16" name="TextBox 15"/>
          <p:cNvSpPr txBox="1"/>
          <p:nvPr/>
        </p:nvSpPr>
        <p:spPr>
          <a:xfrm>
            <a:off x="2812741" y="4240363"/>
            <a:ext cx="7313273" cy="1877437"/>
          </a:xfrm>
          <a:prstGeom prst="rect">
            <a:avLst/>
          </a:prstGeom>
          <a:noFill/>
        </p:spPr>
        <p:txBody>
          <a:bodyPr wrap="square" rtlCol="0">
            <a:spAutoFit/>
          </a:bodyPr>
          <a:lstStyle/>
          <a:p>
            <a:pPr marL="342900" indent="-342900">
              <a:buFont typeface="Arial" panose="020B0604020202020204" pitchFamily="34" charset="0"/>
              <a:buChar char="•"/>
            </a:pPr>
            <a:r>
              <a:rPr lang="en-IN" sz="2400" dirty="0">
                <a:solidFill>
                  <a:schemeClr val="accent1">
                    <a:lumMod val="50000"/>
                  </a:schemeClr>
                </a:solidFill>
                <a:latin typeface="Bookman Old Style" panose="02050604050505020204" pitchFamily="18" charset="0"/>
              </a:rPr>
              <a:t> Presented by – Samadhan Uttam Babar</a:t>
            </a:r>
          </a:p>
          <a:p>
            <a:r>
              <a:rPr lang="en-IN" sz="2400" dirty="0">
                <a:solidFill>
                  <a:schemeClr val="accent1">
                    <a:lumMod val="50000"/>
                  </a:schemeClr>
                </a:solidFill>
                <a:latin typeface="Bookman Old Style" panose="02050604050505020204" pitchFamily="18" charset="0"/>
              </a:rPr>
              <a:t>                            Saurabh Subhash Gaikwad</a:t>
            </a:r>
          </a:p>
          <a:p>
            <a:r>
              <a:rPr lang="en-IN" sz="2400" dirty="0">
                <a:solidFill>
                  <a:schemeClr val="accent1">
                    <a:lumMod val="50000"/>
                  </a:schemeClr>
                </a:solidFill>
                <a:latin typeface="Bookman Old Style" panose="02050604050505020204" pitchFamily="18" charset="0"/>
              </a:rPr>
              <a:t>     </a:t>
            </a:r>
            <a:endParaRPr lang="en-IN" sz="2000" dirty="0">
              <a:solidFill>
                <a:schemeClr val="accent1">
                  <a:lumMod val="50000"/>
                </a:schemeClr>
              </a:solidFill>
              <a:latin typeface="Bookman Old Style" panose="02050604050505020204" pitchFamily="18" charset="0"/>
            </a:endParaRPr>
          </a:p>
          <a:p>
            <a:pPr marL="342900" indent="-342900">
              <a:buFont typeface="Arial" panose="020B0604020202020204" pitchFamily="34" charset="0"/>
              <a:buChar char="•"/>
            </a:pPr>
            <a:r>
              <a:rPr lang="en-IN" sz="2400" dirty="0">
                <a:solidFill>
                  <a:schemeClr val="accent1">
                    <a:lumMod val="50000"/>
                  </a:schemeClr>
                </a:solidFill>
                <a:latin typeface="Bookman Old Style" panose="02050604050505020204" pitchFamily="18" charset="0"/>
              </a:rPr>
              <a:t> Guide By –      Mrs. Joshi B.R</a:t>
            </a:r>
          </a:p>
          <a:p>
            <a:endParaRPr lang="en-IN" sz="2000" dirty="0">
              <a:solidFill>
                <a:schemeClr val="accent1">
                  <a:lumMod val="50000"/>
                </a:schemeClr>
              </a:solidFill>
              <a:latin typeface="Bookman Old Style" panose="02050604050505020204" pitchFamily="18" charset="0"/>
            </a:endParaRPr>
          </a:p>
        </p:txBody>
      </p:sp>
    </p:spTree>
    <p:extLst>
      <p:ext uri="{BB962C8B-B14F-4D97-AF65-F5344CB8AC3E}">
        <p14:creationId xmlns:p14="http://schemas.microsoft.com/office/powerpoint/2010/main" val="309537158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2271" y="434104"/>
            <a:ext cx="8911687" cy="1280890"/>
          </a:xfrm>
        </p:spPr>
        <p:txBody>
          <a:bodyPr/>
          <a:lstStyle/>
          <a:p>
            <a:r>
              <a:rPr lang="en-US" dirty="0">
                <a:solidFill>
                  <a:schemeClr val="tx1"/>
                </a:solidFill>
                <a:latin typeface="Century Schoolbook" panose="02040604050505020304" pitchFamily="18" charset="0"/>
              </a:rPr>
              <a:t>Operating Environment</a:t>
            </a:r>
            <a:br>
              <a:rPr lang="en-US" dirty="0">
                <a:solidFill>
                  <a:schemeClr val="tx1"/>
                </a:solidFill>
                <a:latin typeface="Century Schoolbook" panose="02040604050505020304" pitchFamily="18" charset="0"/>
              </a:rPr>
            </a:br>
            <a:endParaRPr lang="en-IN" dirty="0">
              <a:solidFill>
                <a:schemeClr val="tx1"/>
              </a:solidFill>
              <a:latin typeface="Century Schoolbook" panose="02040604050505020304" pitchFamily="18" charset="0"/>
            </a:endParaRPr>
          </a:p>
        </p:txBody>
      </p:sp>
      <p:sp>
        <p:nvSpPr>
          <p:cNvPr id="3" name="Content Placeholder 2"/>
          <p:cNvSpPr>
            <a:spLocks noGrp="1"/>
          </p:cNvSpPr>
          <p:nvPr>
            <p:ph idx="1"/>
          </p:nvPr>
        </p:nvSpPr>
        <p:spPr>
          <a:xfrm>
            <a:off x="2592925" y="1563584"/>
            <a:ext cx="8915400" cy="5294416"/>
          </a:xfrm>
        </p:spPr>
        <p:txBody>
          <a:bodyPr>
            <a:noAutofit/>
          </a:bodyPr>
          <a:lstStyle/>
          <a:p>
            <a:pPr marL="0" indent="0">
              <a:buNone/>
              <a:defRPr/>
            </a:pPr>
            <a:r>
              <a:rPr lang="en-US" sz="2400" dirty="0">
                <a:solidFill>
                  <a:schemeClr val="tx1"/>
                </a:solidFill>
                <a:latin typeface="Lato"/>
              </a:rPr>
              <a:t>Software Requirement:-</a:t>
            </a:r>
          </a:p>
          <a:p>
            <a:pPr marL="0" indent="0">
              <a:buNone/>
              <a:defRPr/>
            </a:pPr>
            <a:endParaRPr lang="en-US" sz="2000" b="1" dirty="0">
              <a:solidFill>
                <a:schemeClr val="tx1"/>
              </a:solidFill>
              <a:latin typeface="Lato"/>
            </a:endParaRPr>
          </a:p>
          <a:p>
            <a:pPr>
              <a:buFont typeface="Wingdings" panose="05000000000000000000" pitchFamily="2" charset="2"/>
              <a:buChar char="§"/>
              <a:defRPr/>
            </a:pPr>
            <a:r>
              <a:rPr lang="en-US" sz="2000" dirty="0">
                <a:solidFill>
                  <a:schemeClr val="tx1"/>
                </a:solidFill>
                <a:latin typeface="Lato"/>
              </a:rPr>
              <a:t>       Operating system: windows 10</a:t>
            </a:r>
          </a:p>
          <a:p>
            <a:pPr>
              <a:buFont typeface="Wingdings" panose="05000000000000000000" pitchFamily="2" charset="2"/>
              <a:buChar char="§"/>
              <a:defRPr/>
            </a:pPr>
            <a:r>
              <a:rPr lang="en-US" sz="2000" dirty="0">
                <a:solidFill>
                  <a:schemeClr val="tx1"/>
                </a:solidFill>
                <a:latin typeface="Lato"/>
              </a:rPr>
              <a:t>       Visual Studio, Google Chrome</a:t>
            </a:r>
            <a:endParaRPr lang="en-US" sz="2400" dirty="0">
              <a:solidFill>
                <a:schemeClr val="tx1"/>
              </a:solidFill>
              <a:latin typeface="Lato"/>
            </a:endParaRPr>
          </a:p>
          <a:p>
            <a:pPr marL="0" indent="0">
              <a:buNone/>
              <a:defRPr/>
            </a:pPr>
            <a:r>
              <a:rPr lang="en-US" sz="2400" dirty="0">
                <a:solidFill>
                  <a:schemeClr val="tx1"/>
                </a:solidFill>
                <a:latin typeface="Lato"/>
              </a:rPr>
              <a:t>Hardware Requirement:-</a:t>
            </a:r>
          </a:p>
          <a:p>
            <a:pPr marL="0" indent="0">
              <a:buNone/>
              <a:defRPr/>
            </a:pPr>
            <a:r>
              <a:rPr lang="en-US" sz="2000" dirty="0">
                <a:solidFill>
                  <a:schemeClr val="tx1"/>
                </a:solidFill>
                <a:latin typeface="Lato"/>
              </a:rPr>
              <a:t>                </a:t>
            </a:r>
          </a:p>
          <a:p>
            <a:pPr>
              <a:buFont typeface="Wingdings" panose="05000000000000000000" pitchFamily="2" charset="2"/>
              <a:buChar char="§"/>
              <a:defRPr/>
            </a:pPr>
            <a:r>
              <a:rPr lang="en-US" sz="2000" dirty="0">
                <a:solidFill>
                  <a:schemeClr val="tx1"/>
                </a:solidFill>
                <a:latin typeface="Lato"/>
              </a:rPr>
              <a:t>        Processor	  :  intel core i3</a:t>
            </a:r>
          </a:p>
          <a:p>
            <a:pPr>
              <a:buFont typeface="Wingdings" panose="05000000000000000000" pitchFamily="2" charset="2"/>
              <a:buChar char="§"/>
              <a:defRPr/>
            </a:pPr>
            <a:r>
              <a:rPr lang="en-US" sz="2000" dirty="0">
                <a:solidFill>
                  <a:schemeClr val="tx1"/>
                </a:solidFill>
                <a:latin typeface="Lato"/>
              </a:rPr>
              <a:t>        Ram	          :  4 GB</a:t>
            </a:r>
          </a:p>
          <a:p>
            <a:pPr>
              <a:buFont typeface="Wingdings" panose="05000000000000000000" pitchFamily="2" charset="2"/>
              <a:buChar char="§"/>
              <a:defRPr/>
            </a:pPr>
            <a:r>
              <a:rPr lang="en-US" sz="2000" dirty="0">
                <a:solidFill>
                  <a:schemeClr val="tx1"/>
                </a:solidFill>
                <a:latin typeface="Lato"/>
              </a:rPr>
              <a:t>        Hard Disk Drive</a:t>
            </a:r>
            <a:r>
              <a:rPr lang="en-US" sz="2000">
                <a:solidFill>
                  <a:schemeClr val="tx1"/>
                </a:solidFill>
                <a:latin typeface="Lato"/>
              </a:rPr>
              <a:t>:  1GB</a:t>
            </a:r>
            <a:endParaRPr lang="en-US" sz="2000" dirty="0">
              <a:solidFill>
                <a:schemeClr val="tx1"/>
              </a:solidFill>
              <a:latin typeface="Lato"/>
            </a:endParaRPr>
          </a:p>
          <a:p>
            <a:pPr>
              <a:buFont typeface="Wingdings" panose="05000000000000000000" pitchFamily="2" charset="2"/>
              <a:buChar char="§"/>
              <a:defRPr/>
            </a:pPr>
            <a:r>
              <a:rPr lang="en-US" sz="2000" dirty="0">
                <a:solidFill>
                  <a:schemeClr val="tx1"/>
                </a:solidFill>
                <a:latin typeface="Lato"/>
              </a:rPr>
              <a:t>        CD Rom	   : 32X Max</a:t>
            </a:r>
          </a:p>
          <a:p>
            <a:pPr>
              <a:buFont typeface="Wingdings" panose="05000000000000000000" pitchFamily="2" charset="2"/>
              <a:buChar char="§"/>
              <a:defRPr/>
            </a:pPr>
            <a:r>
              <a:rPr lang="en-US" sz="2000" dirty="0">
                <a:solidFill>
                  <a:schemeClr val="tx1"/>
                </a:solidFill>
                <a:latin typeface="Lato"/>
              </a:rPr>
              <a:t>        Monitor	   : CRT Monitor                </a:t>
            </a:r>
          </a:p>
          <a:p>
            <a:pPr marL="0" indent="0">
              <a:buNone/>
            </a:pPr>
            <a:endParaRPr lang="en-IN" sz="2000" dirty="0">
              <a:latin typeface="Lato"/>
            </a:endParaRPr>
          </a:p>
        </p:txBody>
      </p:sp>
    </p:spTree>
    <p:extLst>
      <p:ext uri="{BB962C8B-B14F-4D97-AF65-F5344CB8AC3E}">
        <p14:creationId xmlns:p14="http://schemas.microsoft.com/office/powerpoint/2010/main" val="109096913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33548" y="291601"/>
            <a:ext cx="8911687" cy="1280890"/>
          </a:xfrm>
        </p:spPr>
        <p:txBody>
          <a:bodyPr>
            <a:normAutofit fontScale="90000"/>
          </a:bodyPr>
          <a:lstStyle/>
          <a:p>
            <a:pPr indent="457200">
              <a:tabLst>
                <a:tab pos="1143000" algn="l"/>
              </a:tabLst>
            </a:pPr>
            <a:br>
              <a:rPr lang="en-US" sz="2400" b="1" u="sng" dirty="0">
                <a:solidFill>
                  <a:schemeClr val="tx1"/>
                </a:solidFill>
                <a:latin typeface="Century Schoolbook" panose="02040604050505020304" pitchFamily="18" charset="0"/>
              </a:rPr>
            </a:br>
            <a:r>
              <a:rPr lang="en-US" sz="4000" dirty="0">
                <a:solidFill>
                  <a:schemeClr val="tx1"/>
                </a:solidFill>
                <a:latin typeface="Century Schoolbook" panose="02040604050505020304" pitchFamily="18" charset="0"/>
              </a:rPr>
              <a:t>System Design </a:t>
            </a:r>
            <a:br>
              <a:rPr lang="en-US" sz="2400" b="1" dirty="0">
                <a:solidFill>
                  <a:schemeClr val="accent1">
                    <a:lumMod val="75000"/>
                  </a:schemeClr>
                </a:solidFill>
                <a:latin typeface="Century Schoolbook" panose="02040604050505020304" pitchFamily="18" charset="0"/>
              </a:rPr>
            </a:br>
            <a:endParaRPr lang="en-IN" dirty="0">
              <a:latin typeface="Century Schoolbook" panose="02040604050505020304" pitchFamily="18" charset="0"/>
            </a:endParaRPr>
          </a:p>
        </p:txBody>
      </p:sp>
      <p:sp>
        <p:nvSpPr>
          <p:cNvPr id="3" name="Content Placeholder 2"/>
          <p:cNvSpPr>
            <a:spLocks noGrp="1"/>
          </p:cNvSpPr>
          <p:nvPr>
            <p:ph idx="1"/>
          </p:nvPr>
        </p:nvSpPr>
        <p:spPr>
          <a:xfrm>
            <a:off x="2114200" y="2608615"/>
            <a:ext cx="8915400" cy="1975262"/>
          </a:xfrm>
        </p:spPr>
        <p:txBody>
          <a:bodyPr>
            <a:normAutofit fontScale="77500" lnSpcReduction="20000"/>
          </a:bodyPr>
          <a:lstStyle/>
          <a:p>
            <a:pPr lvl="1">
              <a:buFont typeface="Wingdings" panose="05000000000000000000" pitchFamily="2" charset="2"/>
              <a:buChar char="§"/>
              <a:defRPr/>
            </a:pPr>
            <a:r>
              <a:rPr lang="en-US" sz="2800" dirty="0">
                <a:solidFill>
                  <a:schemeClr val="tx1"/>
                </a:solidFill>
                <a:latin typeface="Lato"/>
              </a:rPr>
              <a:t>ER-Diagram</a:t>
            </a:r>
          </a:p>
          <a:p>
            <a:pPr marL="457200" lvl="1" indent="0">
              <a:buNone/>
              <a:defRPr/>
            </a:pPr>
            <a:endParaRPr lang="en-US" sz="2800" dirty="0">
              <a:solidFill>
                <a:schemeClr val="tx1"/>
              </a:solidFill>
              <a:latin typeface="Lato"/>
            </a:endParaRPr>
          </a:p>
          <a:p>
            <a:pPr lvl="1">
              <a:buFont typeface="Wingdings" panose="05000000000000000000" pitchFamily="2" charset="2"/>
              <a:buChar char="§"/>
              <a:defRPr/>
            </a:pPr>
            <a:r>
              <a:rPr lang="en-US" sz="2800" dirty="0">
                <a:solidFill>
                  <a:schemeClr val="tx1"/>
                </a:solidFill>
                <a:latin typeface="Lato"/>
              </a:rPr>
              <a:t>Data Flow Diagram</a:t>
            </a:r>
          </a:p>
          <a:p>
            <a:pPr marL="457200" lvl="1" indent="0">
              <a:buNone/>
              <a:defRPr/>
            </a:pPr>
            <a:endParaRPr lang="en-US" sz="2800" dirty="0">
              <a:solidFill>
                <a:schemeClr val="tx1"/>
              </a:solidFill>
              <a:latin typeface="Lato"/>
            </a:endParaRPr>
          </a:p>
          <a:p>
            <a:pPr lvl="1">
              <a:buFont typeface="Wingdings" panose="05000000000000000000" pitchFamily="2" charset="2"/>
              <a:buChar char="§"/>
              <a:defRPr/>
            </a:pPr>
            <a:r>
              <a:rPr lang="en-US" sz="2800" dirty="0">
                <a:solidFill>
                  <a:schemeClr val="tx1"/>
                </a:solidFill>
                <a:latin typeface="Lato"/>
              </a:rPr>
              <a:t>Class Diagram</a:t>
            </a:r>
          </a:p>
          <a:p>
            <a:pPr>
              <a:buFont typeface="Wingdings" panose="05000000000000000000" pitchFamily="2" charset="2"/>
              <a:buChar char="§"/>
            </a:pPr>
            <a:endParaRPr lang="en-IN" sz="1400" dirty="0">
              <a:solidFill>
                <a:schemeClr val="tx1"/>
              </a:solidFill>
              <a:latin typeface="Lato"/>
            </a:endParaRPr>
          </a:p>
        </p:txBody>
      </p:sp>
    </p:spTree>
    <p:extLst>
      <p:ext uri="{BB962C8B-B14F-4D97-AF65-F5344CB8AC3E}">
        <p14:creationId xmlns:p14="http://schemas.microsoft.com/office/powerpoint/2010/main" val="307227393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2701" y="332077"/>
            <a:ext cx="6423154" cy="6282478"/>
          </a:xfrm>
          <a:prstGeom prst="rect">
            <a:avLst/>
          </a:prstGeom>
        </p:spPr>
      </p:pic>
    </p:spTree>
    <p:extLst>
      <p:ext uri="{BB962C8B-B14F-4D97-AF65-F5344CB8AC3E}">
        <p14:creationId xmlns:p14="http://schemas.microsoft.com/office/powerpoint/2010/main" val="21847365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0332" y="0"/>
            <a:ext cx="5137848" cy="6858000"/>
          </a:xfrm>
          <a:prstGeom prst="rect">
            <a:avLst/>
          </a:prstGeom>
        </p:spPr>
      </p:pic>
    </p:spTree>
    <p:extLst>
      <p:ext uri="{BB962C8B-B14F-4D97-AF65-F5344CB8AC3E}">
        <p14:creationId xmlns:p14="http://schemas.microsoft.com/office/powerpoint/2010/main" val="2375488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7313" y="-438515"/>
            <a:ext cx="7449433" cy="7297184"/>
          </a:xfrm>
          <a:prstGeom prst="rect">
            <a:avLst/>
          </a:prstGeom>
        </p:spPr>
      </p:pic>
    </p:spTree>
    <p:extLst>
      <p:ext uri="{BB962C8B-B14F-4D97-AF65-F5344CB8AC3E}">
        <p14:creationId xmlns:p14="http://schemas.microsoft.com/office/powerpoint/2010/main" val="3736955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80758" y="558140"/>
            <a:ext cx="3241964" cy="646331"/>
          </a:xfrm>
          <a:prstGeom prst="rect">
            <a:avLst/>
          </a:prstGeom>
          <a:noFill/>
        </p:spPr>
        <p:txBody>
          <a:bodyPr wrap="square" rtlCol="0">
            <a:spAutoFit/>
          </a:bodyPr>
          <a:lstStyle/>
          <a:p>
            <a:r>
              <a:rPr lang="en-IN" sz="3600" dirty="0">
                <a:latin typeface="Century Schoolbook" panose="02040604050505020304" pitchFamily="18" charset="0"/>
              </a:rPr>
              <a:t>Loading View</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2209" y="1390221"/>
            <a:ext cx="9191501" cy="5170219"/>
          </a:xfrm>
          <a:prstGeom prst="rect">
            <a:avLst/>
          </a:prstGeom>
        </p:spPr>
      </p:pic>
    </p:spTree>
    <p:extLst>
      <p:ext uri="{BB962C8B-B14F-4D97-AF65-F5344CB8AC3E}">
        <p14:creationId xmlns:p14="http://schemas.microsoft.com/office/powerpoint/2010/main" val="1415314968"/>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80758" y="558140"/>
            <a:ext cx="2529445" cy="646331"/>
          </a:xfrm>
          <a:prstGeom prst="rect">
            <a:avLst/>
          </a:prstGeom>
          <a:noFill/>
        </p:spPr>
        <p:txBody>
          <a:bodyPr wrap="square" rtlCol="0">
            <a:spAutoFit/>
          </a:bodyPr>
          <a:lstStyle/>
          <a:p>
            <a:r>
              <a:rPr lang="en-IN" sz="3600" dirty="0">
                <a:latin typeface="Century Schoolbook" panose="02040604050505020304" pitchFamily="18" charset="0"/>
              </a:rPr>
              <a:t>First View</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5672" y="1287598"/>
            <a:ext cx="9357756" cy="5263738"/>
          </a:xfrm>
          <a:prstGeom prst="rect">
            <a:avLst/>
          </a:prstGeom>
        </p:spPr>
      </p:pic>
    </p:spTree>
    <p:extLst>
      <p:ext uri="{BB962C8B-B14F-4D97-AF65-F5344CB8AC3E}">
        <p14:creationId xmlns:p14="http://schemas.microsoft.com/office/powerpoint/2010/main" val="20081268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80758" y="510639"/>
            <a:ext cx="3384468" cy="646331"/>
          </a:xfrm>
          <a:prstGeom prst="rect">
            <a:avLst/>
          </a:prstGeom>
          <a:noFill/>
        </p:spPr>
        <p:txBody>
          <a:bodyPr wrap="square" rtlCol="0">
            <a:spAutoFit/>
          </a:bodyPr>
          <a:lstStyle/>
          <a:p>
            <a:r>
              <a:rPr lang="en-IN" sz="3600" dirty="0">
                <a:latin typeface="Century Schoolbook" panose="02040604050505020304" pitchFamily="18" charset="0"/>
              </a:rPr>
              <a:t>Sign in Section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7548" y="1318162"/>
            <a:ext cx="9415812" cy="5296394"/>
          </a:xfrm>
          <a:prstGeom prst="rect">
            <a:avLst/>
          </a:prstGeom>
        </p:spPr>
      </p:pic>
    </p:spTree>
    <p:extLst>
      <p:ext uri="{BB962C8B-B14F-4D97-AF65-F5344CB8AC3E}">
        <p14:creationId xmlns:p14="http://schemas.microsoft.com/office/powerpoint/2010/main" val="3488868713"/>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21382" y="550849"/>
            <a:ext cx="4370120" cy="646331"/>
          </a:xfrm>
          <a:prstGeom prst="rect">
            <a:avLst/>
          </a:prstGeom>
          <a:noFill/>
        </p:spPr>
        <p:txBody>
          <a:bodyPr wrap="square" rtlCol="0">
            <a:spAutoFit/>
          </a:bodyPr>
          <a:lstStyle/>
          <a:p>
            <a:r>
              <a:rPr lang="en-IN" sz="3600" dirty="0">
                <a:latin typeface="Century Schoolbook" panose="02040604050505020304" pitchFamily="18" charset="0"/>
              </a:rPr>
              <a:t>Book Sections</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2546" y="4476997"/>
            <a:ext cx="3859481" cy="2170958"/>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0188" y="4428012"/>
            <a:ext cx="4013859" cy="225779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37611" y="1413163"/>
            <a:ext cx="4678878" cy="2631869"/>
          </a:xfrm>
          <a:prstGeom prst="rect">
            <a:avLst/>
          </a:prstGeom>
        </p:spPr>
      </p:pic>
    </p:spTree>
    <p:extLst>
      <p:ext uri="{BB962C8B-B14F-4D97-AF65-F5344CB8AC3E}">
        <p14:creationId xmlns:p14="http://schemas.microsoft.com/office/powerpoint/2010/main" val="225334036"/>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165765" y="439386"/>
            <a:ext cx="3859481" cy="646331"/>
          </a:xfrm>
          <a:prstGeom prst="rect">
            <a:avLst/>
          </a:prstGeom>
          <a:noFill/>
        </p:spPr>
        <p:txBody>
          <a:bodyPr wrap="square" rtlCol="0">
            <a:spAutoFit/>
          </a:bodyPr>
          <a:lstStyle/>
          <a:p>
            <a:r>
              <a:rPr lang="en-IN" sz="3600" dirty="0">
                <a:latin typeface="Century Schoolbook" panose="02040604050505020304" pitchFamily="18" charset="0"/>
              </a:rPr>
              <a:t>Deal Section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1304" y="1465728"/>
            <a:ext cx="9047913" cy="5089451"/>
          </a:xfrm>
          <a:prstGeom prst="rect">
            <a:avLst/>
          </a:prstGeom>
        </p:spPr>
      </p:pic>
    </p:spTree>
    <p:extLst>
      <p:ext uri="{BB962C8B-B14F-4D97-AF65-F5344CB8AC3E}">
        <p14:creationId xmlns:p14="http://schemas.microsoft.com/office/powerpoint/2010/main" val="247449564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101091" y="635984"/>
            <a:ext cx="2335334" cy="884056"/>
          </a:xfrm>
        </p:spPr>
        <p:txBody>
          <a:bodyPr>
            <a:noAutofit/>
          </a:bodyPr>
          <a:lstStyle/>
          <a:p>
            <a:r>
              <a:rPr lang="en-IN" sz="5400" dirty="0">
                <a:solidFill>
                  <a:schemeClr val="tx1"/>
                </a:solidFill>
                <a:latin typeface="Century Schoolbook" panose="02040604050505020304" pitchFamily="18" charset="0"/>
              </a:rPr>
              <a:t>Index</a:t>
            </a:r>
            <a:endParaRPr lang="en-IN" sz="4400" dirty="0">
              <a:solidFill>
                <a:schemeClr val="tx1"/>
              </a:solidFill>
              <a:latin typeface="Century Schoolbook" panose="02040604050505020304" pitchFamily="18" charset="0"/>
            </a:endParaRPr>
          </a:p>
        </p:txBody>
      </p:sp>
      <p:sp>
        <p:nvSpPr>
          <p:cNvPr id="3" name="Content Placeholder 2"/>
          <p:cNvSpPr>
            <a:spLocks noGrp="1"/>
          </p:cNvSpPr>
          <p:nvPr>
            <p:ph idx="1"/>
          </p:nvPr>
        </p:nvSpPr>
        <p:spPr>
          <a:xfrm>
            <a:off x="3015343" y="2418610"/>
            <a:ext cx="8915400" cy="3777622"/>
          </a:xfrm>
        </p:spPr>
        <p:txBody>
          <a:bodyPr/>
          <a:lstStyle/>
          <a:p>
            <a:pPr>
              <a:buFont typeface="Wingdings" panose="05000000000000000000" pitchFamily="2" charset="2"/>
              <a:buChar char="§"/>
              <a:defRPr/>
            </a:pPr>
            <a:r>
              <a:rPr lang="en-US" sz="2800" dirty="0">
                <a:solidFill>
                  <a:schemeClr val="accent1">
                    <a:lumMod val="75000"/>
                  </a:schemeClr>
                </a:solidFill>
                <a:latin typeface="Lato"/>
                <a:cs typeface="Times New Roman" panose="02020603050405020304" pitchFamily="18" charset="0"/>
              </a:rPr>
              <a:t>Introduction to System</a:t>
            </a:r>
          </a:p>
          <a:p>
            <a:pPr>
              <a:buFont typeface="Wingdings" panose="05000000000000000000" pitchFamily="2" charset="2"/>
              <a:buChar char="§"/>
              <a:defRPr/>
            </a:pPr>
            <a:r>
              <a:rPr lang="en-US" sz="2800" dirty="0">
                <a:solidFill>
                  <a:schemeClr val="accent1">
                    <a:lumMod val="75000"/>
                  </a:schemeClr>
                </a:solidFill>
                <a:latin typeface="Lato"/>
                <a:cs typeface="Times New Roman" panose="02020603050405020304" pitchFamily="18" charset="0"/>
              </a:rPr>
              <a:t>Project Profile</a:t>
            </a:r>
          </a:p>
          <a:p>
            <a:pPr>
              <a:buFont typeface="Wingdings" panose="05000000000000000000" pitchFamily="2" charset="2"/>
              <a:buChar char="§"/>
              <a:defRPr/>
            </a:pPr>
            <a:r>
              <a:rPr lang="en-US" sz="2800" dirty="0">
                <a:solidFill>
                  <a:schemeClr val="accent1">
                    <a:lumMod val="75000"/>
                  </a:schemeClr>
                </a:solidFill>
                <a:latin typeface="Lato"/>
                <a:cs typeface="Times New Roman" panose="02020603050405020304" pitchFamily="18" charset="0"/>
              </a:rPr>
              <a:t>Scope of System</a:t>
            </a:r>
          </a:p>
          <a:p>
            <a:pPr>
              <a:buFont typeface="Wingdings" panose="05000000000000000000" pitchFamily="2" charset="2"/>
              <a:buChar char="§"/>
              <a:defRPr/>
            </a:pPr>
            <a:r>
              <a:rPr lang="en-US" sz="2800" dirty="0">
                <a:solidFill>
                  <a:schemeClr val="accent1">
                    <a:lumMod val="75000"/>
                  </a:schemeClr>
                </a:solidFill>
                <a:latin typeface="Lato"/>
                <a:cs typeface="Times New Roman" panose="02020603050405020304" pitchFamily="18" charset="0"/>
              </a:rPr>
              <a:t> Need of System</a:t>
            </a:r>
          </a:p>
          <a:p>
            <a:pPr>
              <a:buFont typeface="Wingdings" panose="05000000000000000000" pitchFamily="2" charset="2"/>
              <a:buChar char="§"/>
              <a:defRPr/>
            </a:pPr>
            <a:r>
              <a:rPr lang="en-US" sz="2800" dirty="0">
                <a:solidFill>
                  <a:schemeClr val="accent1">
                    <a:lumMod val="75000"/>
                  </a:schemeClr>
                </a:solidFill>
                <a:latin typeface="Lato"/>
                <a:cs typeface="Times New Roman" panose="02020603050405020304" pitchFamily="18" charset="0"/>
              </a:rPr>
              <a:t> Proposed System</a:t>
            </a:r>
          </a:p>
          <a:p>
            <a:pPr>
              <a:defRPr/>
            </a:pPr>
            <a:endParaRPr lang="en-US" dirty="0">
              <a:solidFill>
                <a:srgbClr val="000000"/>
              </a:solidFill>
              <a:latin typeface="Lato"/>
              <a:cs typeface="Times New Roman" panose="02020603050405020304" pitchFamily="18" charset="0"/>
            </a:endParaRPr>
          </a:p>
          <a:p>
            <a:endParaRPr lang="en-IN" dirty="0">
              <a:latin typeface="Lato"/>
              <a:cs typeface="Times New Roman" panose="02020603050405020304" pitchFamily="18" charset="0"/>
            </a:endParaRPr>
          </a:p>
        </p:txBody>
      </p:sp>
    </p:spTree>
    <p:extLst>
      <p:ext uri="{BB962C8B-B14F-4D97-AF65-F5344CB8AC3E}">
        <p14:creationId xmlns:p14="http://schemas.microsoft.com/office/powerpoint/2010/main" val="1756276149"/>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52009" y="415635"/>
            <a:ext cx="3859481" cy="646331"/>
          </a:xfrm>
          <a:prstGeom prst="rect">
            <a:avLst/>
          </a:prstGeom>
          <a:noFill/>
        </p:spPr>
        <p:txBody>
          <a:bodyPr wrap="square" rtlCol="0">
            <a:spAutoFit/>
          </a:bodyPr>
          <a:lstStyle/>
          <a:p>
            <a:r>
              <a:rPr lang="en-IN" sz="3600" dirty="0">
                <a:latin typeface="Century Schoolbook" panose="02040604050505020304" pitchFamily="18" charset="0"/>
              </a:rPr>
              <a:t>Review Section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798" y="1306285"/>
            <a:ext cx="9464636" cy="5323857"/>
          </a:xfrm>
          <a:prstGeom prst="rect">
            <a:avLst/>
          </a:prstGeom>
        </p:spPr>
      </p:pic>
    </p:spTree>
    <p:extLst>
      <p:ext uri="{BB962C8B-B14F-4D97-AF65-F5344CB8AC3E}">
        <p14:creationId xmlns:p14="http://schemas.microsoft.com/office/powerpoint/2010/main" val="3110928687"/>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43895" y="403760"/>
            <a:ext cx="3859481" cy="646331"/>
          </a:xfrm>
          <a:prstGeom prst="rect">
            <a:avLst/>
          </a:prstGeom>
          <a:noFill/>
        </p:spPr>
        <p:txBody>
          <a:bodyPr wrap="square" rtlCol="0">
            <a:spAutoFit/>
          </a:bodyPr>
          <a:lstStyle/>
          <a:p>
            <a:r>
              <a:rPr lang="en-IN" sz="3600" dirty="0">
                <a:latin typeface="Century Schoolbook" panose="02040604050505020304" pitchFamily="18" charset="0"/>
              </a:rPr>
              <a:t>Blogs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6920" y="1192595"/>
            <a:ext cx="9678390" cy="5444094"/>
          </a:xfrm>
          <a:prstGeom prst="rect">
            <a:avLst/>
          </a:prstGeom>
        </p:spPr>
      </p:pic>
    </p:spTree>
    <p:extLst>
      <p:ext uri="{BB962C8B-B14F-4D97-AF65-F5344CB8AC3E}">
        <p14:creationId xmlns:p14="http://schemas.microsoft.com/office/powerpoint/2010/main" val="2578024195"/>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070763" y="451262"/>
            <a:ext cx="3859481" cy="646331"/>
          </a:xfrm>
          <a:prstGeom prst="rect">
            <a:avLst/>
          </a:prstGeom>
          <a:noFill/>
        </p:spPr>
        <p:txBody>
          <a:bodyPr wrap="square" rtlCol="0">
            <a:spAutoFit/>
          </a:bodyPr>
          <a:lstStyle/>
          <a:p>
            <a:r>
              <a:rPr lang="en-IN" sz="3600" dirty="0">
                <a:latin typeface="Century Schoolbook" panose="02040604050505020304" pitchFamily="18" charset="0"/>
              </a:rPr>
              <a:t> Last View</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2371355"/>
            <a:ext cx="5094514" cy="2865664"/>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7054" y="2371355"/>
            <a:ext cx="5094514" cy="2865664"/>
          </a:xfrm>
          <a:prstGeom prst="rect">
            <a:avLst/>
          </a:prstGeom>
        </p:spPr>
      </p:pic>
    </p:spTree>
    <p:extLst>
      <p:ext uri="{BB962C8B-B14F-4D97-AF65-F5344CB8AC3E}">
        <p14:creationId xmlns:p14="http://schemas.microsoft.com/office/powerpoint/2010/main" val="3548490859"/>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0458" y="149097"/>
            <a:ext cx="8911687" cy="1280890"/>
          </a:xfrm>
        </p:spPr>
        <p:txBody>
          <a:bodyPr>
            <a:normAutofit fontScale="90000"/>
          </a:bodyPr>
          <a:lstStyle/>
          <a:p>
            <a:pPr lvl="0"/>
            <a:br>
              <a:rPr lang="en-US" sz="3000" b="1" u="sng" cap="small" dirty="0">
                <a:solidFill>
                  <a:srgbClr val="0033CC"/>
                </a:solidFill>
                <a:latin typeface="Century Schoolbook" panose="02040604050505020304" pitchFamily="18" charset="0"/>
              </a:rPr>
            </a:br>
            <a:r>
              <a:rPr lang="en-US" sz="4400" cap="small" dirty="0">
                <a:solidFill>
                  <a:schemeClr val="tx1"/>
                </a:solidFill>
                <a:latin typeface="Century Schoolbook" panose="02040604050505020304" pitchFamily="18" charset="0"/>
              </a:rPr>
              <a:t>Future enhancement</a:t>
            </a:r>
            <a:br>
              <a:rPr lang="en-US" b="1" u="sng" cap="small" dirty="0">
                <a:solidFill>
                  <a:srgbClr val="0033CC"/>
                </a:solidFill>
                <a:latin typeface="Century Schoolbook" panose="02040604050505020304" pitchFamily="18" charset="0"/>
              </a:rPr>
            </a:br>
            <a:endParaRPr lang="en-IN" dirty="0">
              <a:latin typeface="Century Schoolbook" panose="02040604050505020304" pitchFamily="18" charset="0"/>
            </a:endParaRPr>
          </a:p>
        </p:txBody>
      </p:sp>
      <p:sp>
        <p:nvSpPr>
          <p:cNvPr id="3" name="Content Placeholder 2"/>
          <p:cNvSpPr>
            <a:spLocks noGrp="1"/>
          </p:cNvSpPr>
          <p:nvPr>
            <p:ph idx="1"/>
          </p:nvPr>
        </p:nvSpPr>
        <p:spPr>
          <a:xfrm>
            <a:off x="2589212" y="2311729"/>
            <a:ext cx="8915400" cy="2652156"/>
          </a:xfrm>
        </p:spPr>
        <p:txBody>
          <a:bodyPr>
            <a:noAutofit/>
          </a:bodyPr>
          <a:lstStyle/>
          <a:p>
            <a:pPr marL="0" lvl="0" indent="0" defTabSz="914400">
              <a:lnSpc>
                <a:spcPct val="80000"/>
              </a:lnSpc>
              <a:spcBef>
                <a:spcPts val="600"/>
              </a:spcBef>
              <a:buSzPct val="70000"/>
              <a:buNone/>
              <a:defRPr/>
            </a:pPr>
            <a:r>
              <a:rPr lang="en-US" sz="2000" dirty="0">
                <a:solidFill>
                  <a:schemeClr val="tx1"/>
                </a:solidFill>
                <a:latin typeface="Lato"/>
              </a:rPr>
              <a:t>As no website is complete in all respects, there are aspects where the website can be always improved upon. Thus the new website leaves chances for further improvement, which can be described as follows.</a:t>
            </a:r>
          </a:p>
          <a:p>
            <a:pPr marL="0" lvl="0" indent="0" defTabSz="914400">
              <a:lnSpc>
                <a:spcPct val="80000"/>
              </a:lnSpc>
              <a:spcBef>
                <a:spcPts val="600"/>
              </a:spcBef>
              <a:buSzPct val="70000"/>
              <a:buNone/>
              <a:defRPr/>
            </a:pPr>
            <a:endParaRPr lang="en-US" sz="2000" dirty="0">
              <a:solidFill>
                <a:schemeClr val="tx1"/>
              </a:solidFill>
              <a:latin typeface="Lato"/>
            </a:endParaRPr>
          </a:p>
          <a:p>
            <a:pPr marL="0" lvl="0" indent="0" defTabSz="914400">
              <a:lnSpc>
                <a:spcPct val="80000"/>
              </a:lnSpc>
              <a:spcBef>
                <a:spcPts val="600"/>
              </a:spcBef>
              <a:buSzPct val="70000"/>
              <a:buNone/>
              <a:defRPr/>
            </a:pPr>
            <a:r>
              <a:rPr lang="en-US" sz="2000" dirty="0">
                <a:solidFill>
                  <a:schemeClr val="tx1"/>
                </a:solidFill>
                <a:latin typeface="Lato"/>
              </a:rPr>
              <a:t>1. The site can include a tool  through which we can generate     </a:t>
            </a:r>
          </a:p>
          <a:p>
            <a:pPr marL="0" lvl="0" indent="0" defTabSz="914400">
              <a:lnSpc>
                <a:spcPct val="80000"/>
              </a:lnSpc>
              <a:spcBef>
                <a:spcPts val="600"/>
              </a:spcBef>
              <a:buSzPct val="70000"/>
              <a:buNone/>
              <a:defRPr/>
            </a:pPr>
            <a:r>
              <a:rPr lang="en-US" sz="2000" dirty="0">
                <a:solidFill>
                  <a:schemeClr val="tx1"/>
                </a:solidFill>
                <a:latin typeface="Lato"/>
              </a:rPr>
              <a:t>    Graphical reports because of which we decision making would    </a:t>
            </a:r>
          </a:p>
          <a:p>
            <a:pPr marL="0" lvl="0" indent="0" defTabSz="914400">
              <a:lnSpc>
                <a:spcPct val="80000"/>
              </a:lnSpc>
              <a:spcBef>
                <a:spcPts val="600"/>
              </a:spcBef>
              <a:buSzPct val="70000"/>
              <a:buNone/>
              <a:defRPr/>
            </a:pPr>
            <a:r>
              <a:rPr lang="en-US" sz="2000" dirty="0">
                <a:solidFill>
                  <a:schemeClr val="tx1"/>
                </a:solidFill>
                <a:latin typeface="Lato"/>
              </a:rPr>
              <a:t>    Become easier.</a:t>
            </a:r>
          </a:p>
          <a:p>
            <a:endParaRPr lang="en-IN" sz="2000" dirty="0">
              <a:latin typeface="Lato"/>
            </a:endParaRPr>
          </a:p>
        </p:txBody>
      </p:sp>
    </p:spTree>
    <p:extLst>
      <p:ext uri="{BB962C8B-B14F-4D97-AF65-F5344CB8AC3E}">
        <p14:creationId xmlns:p14="http://schemas.microsoft.com/office/powerpoint/2010/main" val="1099830068"/>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481606"/>
            <a:ext cx="3716585" cy="967183"/>
          </a:xfrm>
        </p:spPr>
        <p:txBody>
          <a:bodyPr>
            <a:normAutofit/>
          </a:bodyPr>
          <a:lstStyle/>
          <a:p>
            <a:pPr lvl="0"/>
            <a:r>
              <a:rPr lang="en-IN" dirty="0">
                <a:solidFill>
                  <a:schemeClr val="tx1"/>
                </a:solidFill>
                <a:latin typeface="Century Schoolbook" panose="02040604050505020304" pitchFamily="18" charset="0"/>
              </a:rPr>
              <a:t>Bibliography</a:t>
            </a:r>
          </a:p>
        </p:txBody>
      </p:sp>
      <p:sp>
        <p:nvSpPr>
          <p:cNvPr id="3" name="Content Placeholder 2"/>
          <p:cNvSpPr>
            <a:spLocks noGrp="1"/>
          </p:cNvSpPr>
          <p:nvPr>
            <p:ph idx="1"/>
          </p:nvPr>
        </p:nvSpPr>
        <p:spPr>
          <a:xfrm>
            <a:off x="2589212" y="2311728"/>
            <a:ext cx="8915400" cy="3222173"/>
          </a:xfrm>
        </p:spPr>
        <p:txBody>
          <a:bodyPr>
            <a:noAutofit/>
          </a:bodyPr>
          <a:lstStyle/>
          <a:p>
            <a:pPr marL="274320" lvl="0" indent="-274320" defTabSz="914400">
              <a:spcBef>
                <a:spcPts val="600"/>
              </a:spcBef>
              <a:buSzPct val="70000"/>
              <a:buNone/>
              <a:defRPr/>
            </a:pPr>
            <a:r>
              <a:rPr lang="en-US" sz="2000" dirty="0">
                <a:solidFill>
                  <a:schemeClr val="tx1"/>
                </a:solidFill>
                <a:latin typeface="Lato"/>
              </a:rPr>
              <a:t>Websites:-</a:t>
            </a:r>
          </a:p>
          <a:p>
            <a:pPr marL="274320" lvl="0" indent="-274320" defTabSz="914400">
              <a:spcBef>
                <a:spcPts val="600"/>
              </a:spcBef>
              <a:buSzPct val="70000"/>
              <a:buNone/>
              <a:defRPr/>
            </a:pPr>
            <a:r>
              <a:rPr lang="en-US" sz="2000" dirty="0">
                <a:solidFill>
                  <a:schemeClr val="tx1"/>
                </a:solidFill>
                <a:latin typeface="Lato"/>
              </a:rPr>
              <a:t>                          </a:t>
            </a:r>
            <a:r>
              <a:rPr lang="en-US" sz="2000" dirty="0">
                <a:solidFill>
                  <a:schemeClr val="tx1"/>
                </a:solidFill>
                <a:latin typeface="Lato"/>
                <a:hlinkClick r:id="rId2"/>
              </a:rPr>
              <a:t>www.google.com</a:t>
            </a:r>
            <a:endParaRPr lang="en-US" sz="2000" dirty="0">
              <a:solidFill>
                <a:schemeClr val="tx1"/>
              </a:solidFill>
              <a:latin typeface="Lato"/>
            </a:endParaRPr>
          </a:p>
          <a:p>
            <a:pPr marL="274320" lvl="0" indent="-274320" defTabSz="914400">
              <a:spcBef>
                <a:spcPts val="600"/>
              </a:spcBef>
              <a:buSzPct val="70000"/>
              <a:buNone/>
              <a:defRPr/>
            </a:pPr>
            <a:r>
              <a:rPr lang="en-US" sz="2000" dirty="0">
                <a:solidFill>
                  <a:schemeClr val="tx1"/>
                </a:solidFill>
                <a:latin typeface="Lato"/>
              </a:rPr>
              <a:t>                          </a:t>
            </a:r>
            <a:r>
              <a:rPr lang="en-US" sz="2000" dirty="0">
                <a:solidFill>
                  <a:schemeClr val="tx1"/>
                </a:solidFill>
                <a:latin typeface="Lato"/>
                <a:hlinkClick r:id="rId3"/>
              </a:rPr>
              <a:t>www.w3resourse.com</a:t>
            </a:r>
            <a:endParaRPr lang="en-US" sz="2000" dirty="0">
              <a:solidFill>
                <a:schemeClr val="tx1"/>
              </a:solidFill>
              <a:latin typeface="Lato"/>
            </a:endParaRPr>
          </a:p>
          <a:p>
            <a:pPr marL="274320" lvl="0" indent="-274320" defTabSz="914400">
              <a:spcBef>
                <a:spcPts val="600"/>
              </a:spcBef>
              <a:buSzPct val="70000"/>
              <a:buNone/>
              <a:defRPr/>
            </a:pPr>
            <a:r>
              <a:rPr lang="en-US" sz="2000" dirty="0">
                <a:solidFill>
                  <a:schemeClr val="tx1"/>
                </a:solidFill>
                <a:latin typeface="Lato"/>
              </a:rPr>
              <a:t>                          </a:t>
            </a:r>
            <a:r>
              <a:rPr lang="en-US" sz="2000" dirty="0">
                <a:solidFill>
                  <a:schemeClr val="tx1"/>
                </a:solidFill>
                <a:latin typeface="Lato"/>
                <a:hlinkClick r:id="rId4"/>
              </a:rPr>
              <a:t>www.youtube.com</a:t>
            </a:r>
            <a:r>
              <a:rPr lang="en-US" sz="2000" dirty="0">
                <a:solidFill>
                  <a:schemeClr val="tx1"/>
                </a:solidFill>
                <a:latin typeface="Lato"/>
              </a:rPr>
              <a:t> </a:t>
            </a:r>
          </a:p>
          <a:p>
            <a:pPr marL="274320" lvl="0" indent="-274320" defTabSz="914400">
              <a:spcBef>
                <a:spcPts val="600"/>
              </a:spcBef>
              <a:buSzPct val="70000"/>
              <a:buNone/>
              <a:defRPr/>
            </a:pPr>
            <a:r>
              <a:rPr lang="en-US" sz="2000" dirty="0">
                <a:solidFill>
                  <a:schemeClr val="tx1"/>
                </a:solidFill>
                <a:latin typeface="Lato"/>
              </a:rPr>
              <a:t>Books Referred:-</a:t>
            </a:r>
          </a:p>
          <a:p>
            <a:pPr marL="274320" lvl="0" indent="-274320" defTabSz="914400">
              <a:spcBef>
                <a:spcPts val="600"/>
              </a:spcBef>
              <a:buSzPct val="70000"/>
              <a:buNone/>
              <a:defRPr/>
            </a:pPr>
            <a:r>
              <a:rPr lang="en-US" sz="2000" dirty="0">
                <a:solidFill>
                  <a:schemeClr val="tx1"/>
                </a:solidFill>
                <a:latin typeface="Lato"/>
              </a:rPr>
              <a:t>                            Web Technology</a:t>
            </a:r>
          </a:p>
          <a:p>
            <a:pPr marL="274320" lvl="0" indent="-274320" defTabSz="914400">
              <a:spcBef>
                <a:spcPts val="600"/>
              </a:spcBef>
              <a:buSzPct val="70000"/>
              <a:buNone/>
              <a:defRPr/>
            </a:pPr>
            <a:r>
              <a:rPr lang="en-US" sz="2000" dirty="0">
                <a:solidFill>
                  <a:schemeClr val="tx1"/>
                </a:solidFill>
                <a:latin typeface="Lato"/>
              </a:rPr>
              <a:t>                            HTML and CSS (Reference)</a:t>
            </a:r>
          </a:p>
          <a:p>
            <a:pPr marL="274320" lvl="0" indent="-274320" defTabSz="914400">
              <a:spcBef>
                <a:spcPts val="600"/>
              </a:spcBef>
              <a:buSzPct val="70000"/>
              <a:buNone/>
              <a:defRPr/>
            </a:pPr>
            <a:r>
              <a:rPr lang="en-US" sz="2000" dirty="0">
                <a:solidFill>
                  <a:schemeClr val="tx1"/>
                </a:solidFill>
                <a:latin typeface="Lato"/>
              </a:rPr>
              <a:t>                            Software Engineering</a:t>
            </a:r>
          </a:p>
          <a:p>
            <a:pPr marL="274320" lvl="0" indent="-274320" defTabSz="914400">
              <a:spcBef>
                <a:spcPts val="600"/>
              </a:spcBef>
              <a:buSzPct val="70000"/>
              <a:buNone/>
              <a:defRPr/>
            </a:pPr>
            <a:r>
              <a:rPr lang="en-US" sz="2000" dirty="0">
                <a:solidFill>
                  <a:schemeClr val="tx1"/>
                </a:solidFill>
                <a:latin typeface="Lato"/>
              </a:rPr>
              <a:t>                                        </a:t>
            </a:r>
          </a:p>
          <a:p>
            <a:endParaRPr lang="en-IN" sz="2000" dirty="0">
              <a:latin typeface="Lato"/>
            </a:endParaRPr>
          </a:p>
        </p:txBody>
      </p:sp>
    </p:spTree>
    <p:extLst>
      <p:ext uri="{BB962C8B-B14F-4D97-AF65-F5344CB8AC3E}">
        <p14:creationId xmlns:p14="http://schemas.microsoft.com/office/powerpoint/2010/main" val="887257045"/>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5" descr="4"/>
          <p:cNvPicPr>
            <a:picLocks noChangeAspect="1" noChangeArrowheads="1" noCrop="1"/>
          </p:cNvPicPr>
          <p:nvPr/>
        </p:nvPicPr>
        <p:blipFill>
          <a:blip r:embed="rId2"/>
          <a:srcRect/>
          <a:stretch>
            <a:fillRect/>
          </a:stretch>
        </p:blipFill>
        <p:spPr bwMode="auto">
          <a:xfrm>
            <a:off x="4534395" y="3212276"/>
            <a:ext cx="2971800" cy="2476006"/>
          </a:xfrm>
          <a:prstGeom prst="rect">
            <a:avLst/>
          </a:prstGeom>
          <a:noFill/>
          <a:ln w="9525">
            <a:noFill/>
            <a:miter lim="800000"/>
            <a:headEnd/>
            <a:tailEnd/>
          </a:ln>
        </p:spPr>
      </p:pic>
      <p:sp>
        <p:nvSpPr>
          <p:cNvPr id="4" name="TextBox 3"/>
          <p:cNvSpPr txBox="1"/>
          <p:nvPr/>
        </p:nvSpPr>
        <p:spPr>
          <a:xfrm>
            <a:off x="3241469" y="1047408"/>
            <a:ext cx="6781306" cy="1862048"/>
          </a:xfrm>
          <a:prstGeom prst="rect">
            <a:avLst/>
          </a:prstGeom>
          <a:noFill/>
        </p:spPr>
        <p:txBody>
          <a:bodyPr wrap="square" rtlCol="0">
            <a:spAutoFit/>
          </a:bodyPr>
          <a:lstStyle/>
          <a:p>
            <a:r>
              <a:rPr lang="en-IN" sz="11500" b="1" dirty="0">
                <a:effectLst>
                  <a:outerShdw blurRad="38100" dist="38100" dir="2700000" algn="tl">
                    <a:srgbClr val="000000">
                      <a:alpha val="43137"/>
                    </a:srgbClr>
                  </a:outerShdw>
                </a:effectLst>
                <a:latin typeface="Edwardian Script ITC" panose="030303020407070D0804" pitchFamily="66" charset="0"/>
              </a:rPr>
              <a:t>Thank You…</a:t>
            </a:r>
          </a:p>
        </p:txBody>
      </p:sp>
    </p:spTree>
    <p:extLst>
      <p:ext uri="{BB962C8B-B14F-4D97-AF65-F5344CB8AC3E}">
        <p14:creationId xmlns:p14="http://schemas.microsoft.com/office/powerpoint/2010/main" val="197190652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5761" y="552858"/>
            <a:ext cx="8939542" cy="646550"/>
          </a:xfrm>
        </p:spPr>
        <p:txBody>
          <a:bodyPr/>
          <a:lstStyle/>
          <a:p>
            <a:r>
              <a:rPr lang="en-IN" dirty="0">
                <a:solidFill>
                  <a:schemeClr val="tx1"/>
                </a:solidFill>
                <a:latin typeface="Century Schoolbook" panose="02040604050505020304" pitchFamily="18" charset="0"/>
              </a:rPr>
              <a:t>Introduction</a:t>
            </a:r>
          </a:p>
        </p:txBody>
      </p:sp>
      <p:sp>
        <p:nvSpPr>
          <p:cNvPr id="3" name="Content Placeholder 2"/>
          <p:cNvSpPr>
            <a:spLocks noGrp="1"/>
          </p:cNvSpPr>
          <p:nvPr>
            <p:ph idx="1"/>
          </p:nvPr>
        </p:nvSpPr>
        <p:spPr>
          <a:xfrm>
            <a:off x="2031070" y="2038598"/>
            <a:ext cx="9084233" cy="3982192"/>
          </a:xfrm>
        </p:spPr>
        <p:txBody>
          <a:bodyPr>
            <a:noAutofit/>
          </a:bodyPr>
          <a:lstStyle/>
          <a:p>
            <a:pPr indent="0">
              <a:buNone/>
            </a:pPr>
            <a:r>
              <a:rPr lang="en-US" sz="2000" dirty="0">
                <a:solidFill>
                  <a:srgbClr val="000000"/>
                </a:solidFill>
                <a:latin typeface="Lato"/>
              </a:rPr>
              <a:t>The development of a “programming books website” is based on shopping all the BBA (CA) textbooks. Programming books website is chiefly concern purchasing online textbooks, their rates, publishers, deals, generation of various reports.  </a:t>
            </a:r>
          </a:p>
          <a:p>
            <a:pPr indent="0">
              <a:buNone/>
            </a:pPr>
            <a:r>
              <a:rPr lang="en-US" sz="2000" dirty="0">
                <a:solidFill>
                  <a:srgbClr val="000000"/>
                </a:solidFill>
                <a:latin typeface="Lato"/>
              </a:rPr>
              <a:t>     This Website is designed for shopping books. This website can gives full detailed information which is related to shopping books.</a:t>
            </a:r>
          </a:p>
          <a:p>
            <a:pPr indent="0">
              <a:buNone/>
            </a:pPr>
            <a:r>
              <a:rPr lang="en-US" sz="2000" dirty="0">
                <a:solidFill>
                  <a:srgbClr val="000000"/>
                </a:solidFill>
                <a:latin typeface="Lato"/>
              </a:rPr>
              <a:t>    Books details, client details &amp; various blogs, locations and many more  details report generation.</a:t>
            </a:r>
          </a:p>
          <a:p>
            <a:pPr indent="0">
              <a:buNone/>
            </a:pPr>
            <a:r>
              <a:rPr lang="en-US" sz="2000" dirty="0">
                <a:solidFill>
                  <a:srgbClr val="000000"/>
                </a:solidFill>
                <a:latin typeface="Lato"/>
              </a:rPr>
              <a:t>    It also helps to maintain prices of books done by the reciept of the website. this website has a complete online book purchasing solution that will take care clients.</a:t>
            </a:r>
            <a:endParaRPr lang="en-IN" sz="2000" dirty="0">
              <a:latin typeface="Lato"/>
            </a:endParaRPr>
          </a:p>
        </p:txBody>
      </p:sp>
    </p:spTree>
    <p:extLst>
      <p:ext uri="{BB962C8B-B14F-4D97-AF65-F5344CB8AC3E}">
        <p14:creationId xmlns:p14="http://schemas.microsoft.com/office/powerpoint/2010/main" val="155944293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5413" y="505357"/>
            <a:ext cx="8911687" cy="1280890"/>
          </a:xfrm>
        </p:spPr>
        <p:txBody>
          <a:bodyPr/>
          <a:lstStyle/>
          <a:p>
            <a:r>
              <a:rPr lang="en-US" dirty="0">
                <a:solidFill>
                  <a:schemeClr val="tx1"/>
                </a:solidFill>
                <a:latin typeface="Century Schoolbook" panose="02040604050505020304" pitchFamily="18" charset="0"/>
              </a:rPr>
              <a:t>Scope of System</a:t>
            </a:r>
            <a:br>
              <a:rPr lang="en-US" dirty="0">
                <a:solidFill>
                  <a:schemeClr val="tx1"/>
                </a:solidFill>
                <a:latin typeface="Century Schoolbook" panose="02040604050505020304" pitchFamily="18" charset="0"/>
              </a:rPr>
            </a:br>
            <a:endParaRPr lang="en-IN" dirty="0">
              <a:solidFill>
                <a:schemeClr val="tx1"/>
              </a:solidFill>
              <a:latin typeface="Century Schoolbook" panose="02040604050505020304" pitchFamily="18" charset="0"/>
            </a:endParaRPr>
          </a:p>
        </p:txBody>
      </p:sp>
      <p:sp>
        <p:nvSpPr>
          <p:cNvPr id="3" name="Content Placeholder 2"/>
          <p:cNvSpPr>
            <a:spLocks noGrp="1"/>
          </p:cNvSpPr>
          <p:nvPr>
            <p:ph idx="1"/>
          </p:nvPr>
        </p:nvSpPr>
        <p:spPr>
          <a:xfrm>
            <a:off x="2161700" y="2038598"/>
            <a:ext cx="8915400" cy="2367147"/>
          </a:xfrm>
        </p:spPr>
        <p:txBody>
          <a:bodyPr>
            <a:normAutofit/>
          </a:bodyPr>
          <a:lstStyle/>
          <a:p>
            <a:pPr>
              <a:buFont typeface="Wingdings" panose="05000000000000000000" pitchFamily="2" charset="2"/>
              <a:buChar char="§"/>
              <a:defRPr/>
            </a:pPr>
            <a:r>
              <a:rPr lang="en-US" sz="2000" dirty="0">
                <a:solidFill>
                  <a:srgbClr val="000000"/>
                </a:solidFill>
                <a:latin typeface="Lato"/>
              </a:rPr>
              <a:t>Programming Books is a complete package for various Coding books.  </a:t>
            </a:r>
          </a:p>
          <a:p>
            <a:pPr>
              <a:buFont typeface="Wingdings" panose="05000000000000000000" pitchFamily="2" charset="2"/>
              <a:buChar char="§"/>
              <a:defRPr/>
            </a:pPr>
            <a:r>
              <a:rPr lang="en-US" sz="2000" dirty="0">
                <a:solidFill>
                  <a:srgbClr val="000000"/>
                </a:solidFill>
                <a:latin typeface="Lato"/>
              </a:rPr>
              <a:t>The basic idea is to provide the fascility to purchase coding books from home.</a:t>
            </a:r>
          </a:p>
          <a:p>
            <a:pPr>
              <a:buFont typeface="Wingdings" panose="05000000000000000000" pitchFamily="2" charset="2"/>
              <a:buChar char="§"/>
              <a:defRPr/>
            </a:pPr>
            <a:r>
              <a:rPr lang="en-US" sz="2000" dirty="0">
                <a:solidFill>
                  <a:srgbClr val="000000"/>
                </a:solidFill>
                <a:latin typeface="Lato"/>
              </a:rPr>
              <a:t>In these site admin maintains All client information, also maintains client reviews.</a:t>
            </a:r>
          </a:p>
          <a:p>
            <a:pPr>
              <a:buFont typeface="Wingdings" panose="05000000000000000000" pitchFamily="2" charset="2"/>
              <a:buChar char="§"/>
              <a:defRPr/>
            </a:pPr>
            <a:r>
              <a:rPr lang="en-US" sz="2000" dirty="0">
                <a:solidFill>
                  <a:srgbClr val="000000"/>
                </a:solidFill>
                <a:latin typeface="Lato"/>
              </a:rPr>
              <a:t> Add new deals, offers, and confirm the payment receipt.</a:t>
            </a:r>
          </a:p>
          <a:p>
            <a:pPr>
              <a:buFont typeface="Wingdings" panose="05000000000000000000" pitchFamily="2" charset="2"/>
              <a:buChar char="§"/>
            </a:pPr>
            <a:endParaRPr lang="en-IN" sz="2000" dirty="0">
              <a:latin typeface="Lato"/>
            </a:endParaRPr>
          </a:p>
        </p:txBody>
      </p:sp>
    </p:spTree>
    <p:extLst>
      <p:ext uri="{BB962C8B-B14F-4D97-AF65-F5344CB8AC3E}">
        <p14:creationId xmlns:p14="http://schemas.microsoft.com/office/powerpoint/2010/main" val="87781218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4759" y="540982"/>
            <a:ext cx="8911687" cy="1280890"/>
          </a:xfrm>
        </p:spPr>
        <p:txBody>
          <a:bodyPr/>
          <a:lstStyle/>
          <a:p>
            <a:pPr lvl="1" algn="l" defTabSz="457200" rtl="0">
              <a:spcBef>
                <a:spcPct val="0"/>
              </a:spcBef>
            </a:pPr>
            <a:r>
              <a:rPr lang="en-US" sz="4000" dirty="0">
                <a:solidFill>
                  <a:schemeClr val="tx1"/>
                </a:solidFill>
                <a:latin typeface="Century Schoolbook" panose="02040604050505020304" pitchFamily="18" charset="0"/>
              </a:rPr>
              <a:t>			 Need of System</a:t>
            </a:r>
            <a:br>
              <a:rPr lang="en-US" sz="4000" dirty="0">
                <a:solidFill>
                  <a:schemeClr val="tx1"/>
                </a:solidFill>
                <a:latin typeface="Century Schoolbook" panose="02040604050505020304" pitchFamily="18" charset="0"/>
              </a:rPr>
            </a:br>
            <a:endParaRPr lang="en-IN" dirty="0">
              <a:solidFill>
                <a:schemeClr val="tx1"/>
              </a:solidFill>
              <a:latin typeface="Century Schoolbook" panose="02040604050505020304" pitchFamily="18" charset="0"/>
            </a:endParaRPr>
          </a:p>
        </p:txBody>
      </p:sp>
      <p:sp>
        <p:nvSpPr>
          <p:cNvPr id="3" name="Content Placeholder 2"/>
          <p:cNvSpPr>
            <a:spLocks noGrp="1"/>
          </p:cNvSpPr>
          <p:nvPr>
            <p:ph idx="1"/>
          </p:nvPr>
        </p:nvSpPr>
        <p:spPr/>
        <p:txBody>
          <a:bodyPr>
            <a:normAutofit lnSpcReduction="10000"/>
          </a:bodyPr>
          <a:lstStyle/>
          <a:p>
            <a:pPr lvl="1">
              <a:buFont typeface="Wingdings" panose="05000000000000000000" pitchFamily="2" charset="2"/>
              <a:buChar char="§"/>
              <a:tabLst>
                <a:tab pos="457200" algn="l"/>
              </a:tabLst>
            </a:pPr>
            <a:r>
              <a:rPr lang="en-US" sz="2000" dirty="0">
                <a:solidFill>
                  <a:srgbClr val="000000"/>
                </a:solidFill>
                <a:latin typeface="Lato"/>
              </a:rPr>
              <a:t>The current site is not time consuming as the Project                                      manager to write all Project details in MS-Word.</a:t>
            </a:r>
          </a:p>
          <a:p>
            <a:pPr lvl="1">
              <a:buFont typeface="Wingdings" panose="05000000000000000000" pitchFamily="2" charset="2"/>
              <a:buChar char="§"/>
              <a:tabLst>
                <a:tab pos="457200" algn="l"/>
              </a:tabLst>
            </a:pPr>
            <a:r>
              <a:rPr lang="en-US" sz="2000" dirty="0">
                <a:solidFill>
                  <a:srgbClr val="000000"/>
                </a:solidFill>
                <a:latin typeface="Lato"/>
              </a:rPr>
              <a:t>  It becomes difficult to keep track of all the Projects.</a:t>
            </a:r>
          </a:p>
          <a:p>
            <a:pPr lvl="1">
              <a:buFont typeface="Wingdings" panose="05000000000000000000" pitchFamily="2" charset="2"/>
              <a:buChar char="§"/>
              <a:tabLst>
                <a:tab pos="457200" algn="l"/>
              </a:tabLst>
            </a:pPr>
            <a:r>
              <a:rPr lang="en-US" sz="2000" dirty="0">
                <a:solidFill>
                  <a:srgbClr val="000000"/>
                </a:solidFill>
                <a:latin typeface="Lato"/>
              </a:rPr>
              <a:t>  Management of resources is  difficult and allocation of work.</a:t>
            </a:r>
          </a:p>
          <a:p>
            <a:pPr lvl="1">
              <a:buFont typeface="Wingdings" panose="05000000000000000000" pitchFamily="2" charset="2"/>
              <a:buChar char="§"/>
              <a:tabLst>
                <a:tab pos="457200" algn="l"/>
              </a:tabLst>
            </a:pPr>
            <a:r>
              <a:rPr lang="en-US" sz="2000" dirty="0">
                <a:solidFill>
                  <a:srgbClr val="000000"/>
                </a:solidFill>
                <a:latin typeface="Lato"/>
              </a:rPr>
              <a:t>  The  Project  manager  finds it  difficult as to  which teachers  have  completed  their  previous  task  and  are  free.</a:t>
            </a:r>
          </a:p>
          <a:p>
            <a:pPr lvl="1">
              <a:buFont typeface="Wingdings" panose="05000000000000000000" pitchFamily="2" charset="2"/>
              <a:buChar char="§"/>
              <a:tabLst>
                <a:tab pos="457200" algn="l"/>
              </a:tabLst>
            </a:pPr>
            <a:r>
              <a:rPr lang="en-US" sz="2000" dirty="0">
                <a:solidFill>
                  <a:srgbClr val="000000"/>
                </a:solidFill>
                <a:latin typeface="Lato"/>
              </a:rPr>
              <a:t>  Individual or the teams have to report the status.  Depending On the Status    Project manager has to   generate reports. </a:t>
            </a:r>
          </a:p>
          <a:p>
            <a:pPr lvl="1">
              <a:buFont typeface="Wingdings" panose="05000000000000000000" pitchFamily="2" charset="2"/>
              <a:buChar char="§"/>
              <a:tabLst>
                <a:tab pos="457200" algn="l"/>
              </a:tabLst>
            </a:pPr>
            <a:r>
              <a:rPr lang="en-US" sz="2000" dirty="0">
                <a:solidFill>
                  <a:srgbClr val="000000"/>
                </a:solidFill>
                <a:latin typeface="Lato"/>
              </a:rPr>
              <a:t> Status  could  be  generated  depending  on  the  task  or  the  date.</a:t>
            </a:r>
          </a:p>
          <a:p>
            <a:pPr lvl="1">
              <a:buFont typeface="Wingdings" panose="05000000000000000000" pitchFamily="2" charset="2"/>
              <a:buChar char="§"/>
              <a:tabLst>
                <a:tab pos="457200" algn="l"/>
              </a:tabLst>
            </a:pPr>
            <a:r>
              <a:rPr lang="en-US" sz="2000" dirty="0">
                <a:solidFill>
                  <a:srgbClr val="000000"/>
                </a:solidFill>
                <a:latin typeface="Lato"/>
              </a:rPr>
              <a:t> Will be helpful in time of emergency.</a:t>
            </a:r>
          </a:p>
          <a:p>
            <a:pPr>
              <a:buFont typeface="Wingdings" panose="05000000000000000000" pitchFamily="2" charset="2"/>
              <a:buChar char="§"/>
            </a:pPr>
            <a:endParaRPr lang="en-IN" dirty="0">
              <a:latin typeface="Lato"/>
            </a:endParaRPr>
          </a:p>
        </p:txBody>
      </p:sp>
    </p:spTree>
    <p:extLst>
      <p:ext uri="{BB962C8B-B14F-4D97-AF65-F5344CB8AC3E}">
        <p14:creationId xmlns:p14="http://schemas.microsoft.com/office/powerpoint/2010/main" val="24553474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27564" y="457856"/>
            <a:ext cx="8911687" cy="1280890"/>
          </a:xfrm>
        </p:spPr>
        <p:txBody>
          <a:bodyPr/>
          <a:lstStyle/>
          <a:p>
            <a:r>
              <a:rPr lang="en-US" dirty="0">
                <a:solidFill>
                  <a:schemeClr val="tx1"/>
                </a:solidFill>
                <a:latin typeface="Century Schoolbook" panose="02040604050505020304" pitchFamily="18" charset="0"/>
              </a:rPr>
              <a:t>Proposed System</a:t>
            </a:r>
            <a:br>
              <a:rPr lang="en-US" dirty="0">
                <a:solidFill>
                  <a:schemeClr val="tx1"/>
                </a:solidFill>
                <a:latin typeface="Century Schoolbook" panose="02040604050505020304" pitchFamily="18" charset="0"/>
              </a:rPr>
            </a:br>
            <a:endParaRPr lang="en-IN" dirty="0">
              <a:solidFill>
                <a:schemeClr val="tx1"/>
              </a:solidFill>
              <a:latin typeface="Century Schoolbook" panose="02040604050505020304" pitchFamily="18" charset="0"/>
            </a:endParaRPr>
          </a:p>
        </p:txBody>
      </p:sp>
      <p:sp>
        <p:nvSpPr>
          <p:cNvPr id="3" name="Content Placeholder 2"/>
          <p:cNvSpPr>
            <a:spLocks noGrp="1"/>
          </p:cNvSpPr>
          <p:nvPr>
            <p:ph idx="1"/>
          </p:nvPr>
        </p:nvSpPr>
        <p:spPr>
          <a:xfrm>
            <a:off x="2327564" y="2145475"/>
            <a:ext cx="9141422" cy="2224646"/>
          </a:xfrm>
        </p:spPr>
        <p:txBody>
          <a:bodyPr>
            <a:noAutofit/>
          </a:bodyPr>
          <a:lstStyle/>
          <a:p>
            <a:pPr>
              <a:buFont typeface="Wingdings" panose="05000000000000000000" pitchFamily="2" charset="2"/>
              <a:buChar char="§"/>
              <a:defRPr/>
            </a:pPr>
            <a:r>
              <a:rPr lang="en-US" sz="2000" dirty="0">
                <a:solidFill>
                  <a:srgbClr val="000000"/>
                </a:solidFill>
                <a:latin typeface="Lato"/>
              </a:rPr>
              <a:t> The main aim is to develop website which takes care of the Student by giving an opportunity to purchase online books instead of offline, using user friendly screens.</a:t>
            </a:r>
          </a:p>
          <a:p>
            <a:pPr>
              <a:buFont typeface="Wingdings" panose="05000000000000000000" pitchFamily="2" charset="2"/>
              <a:buChar char="§"/>
              <a:defRPr/>
            </a:pPr>
            <a:r>
              <a:rPr lang="en-US" sz="2000" dirty="0">
                <a:solidFill>
                  <a:srgbClr val="000000"/>
                </a:solidFill>
                <a:latin typeface="Lato"/>
              </a:rPr>
              <a:t>   It maintains the data and receipt records of the clients related to the purchasing of books </a:t>
            </a:r>
          </a:p>
          <a:p>
            <a:pPr>
              <a:buFont typeface="Wingdings" panose="05000000000000000000" pitchFamily="2" charset="2"/>
              <a:buChar char="§"/>
              <a:defRPr/>
            </a:pPr>
            <a:r>
              <a:rPr lang="en-US" sz="2000" dirty="0">
                <a:solidFill>
                  <a:srgbClr val="000000"/>
                </a:solidFill>
                <a:latin typeface="Lato"/>
              </a:rPr>
              <a:t>  This site is designed so as facilitate the ordering the books of BBA(CA).</a:t>
            </a:r>
          </a:p>
          <a:p>
            <a:pPr marL="0" indent="0">
              <a:buNone/>
              <a:defRPr/>
            </a:pPr>
            <a:r>
              <a:rPr lang="en-US" sz="2000" dirty="0">
                <a:solidFill>
                  <a:srgbClr val="000000"/>
                </a:solidFill>
                <a:latin typeface="Lato"/>
              </a:rPr>
              <a:t>     </a:t>
            </a:r>
            <a:endParaRPr lang="en-IN" sz="2000" dirty="0">
              <a:latin typeface="Lato"/>
            </a:endParaRPr>
          </a:p>
        </p:txBody>
      </p:sp>
    </p:spTree>
    <p:extLst>
      <p:ext uri="{BB962C8B-B14F-4D97-AF65-F5344CB8AC3E}">
        <p14:creationId xmlns:p14="http://schemas.microsoft.com/office/powerpoint/2010/main" val="2895290125"/>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53585" y="493481"/>
            <a:ext cx="3986005" cy="1280890"/>
          </a:xfrm>
        </p:spPr>
        <p:txBody>
          <a:bodyPr>
            <a:normAutofit fontScale="90000"/>
          </a:bodyPr>
          <a:lstStyle/>
          <a:p>
            <a:pPr>
              <a:tabLst>
                <a:tab pos="457200" algn="l"/>
              </a:tabLst>
            </a:pPr>
            <a:r>
              <a:rPr lang="en-US" sz="4000" dirty="0">
                <a:solidFill>
                  <a:schemeClr val="tx1"/>
                </a:solidFill>
                <a:latin typeface="Century Schoolbook" panose="02040604050505020304" pitchFamily="18" charset="0"/>
              </a:rPr>
              <a:t>System Analysis</a:t>
            </a:r>
            <a:br>
              <a:rPr lang="en-US" b="1" dirty="0">
                <a:solidFill>
                  <a:schemeClr val="accent1">
                    <a:lumMod val="75000"/>
                  </a:schemeClr>
                </a:solidFill>
                <a:latin typeface="Century Schoolbook" panose="02040604050505020304" pitchFamily="18" charset="0"/>
              </a:rPr>
            </a:br>
            <a:endParaRPr lang="en-IN" dirty="0">
              <a:latin typeface="Century Schoolbook" panose="02040604050505020304" pitchFamily="18" charset="0"/>
            </a:endParaRPr>
          </a:p>
        </p:txBody>
      </p:sp>
      <p:sp>
        <p:nvSpPr>
          <p:cNvPr id="3" name="Content Placeholder 2"/>
          <p:cNvSpPr>
            <a:spLocks noGrp="1"/>
          </p:cNvSpPr>
          <p:nvPr>
            <p:ph idx="1"/>
          </p:nvPr>
        </p:nvSpPr>
        <p:spPr>
          <a:xfrm>
            <a:off x="2553585" y="1896094"/>
            <a:ext cx="8915400" cy="1417121"/>
          </a:xfrm>
        </p:spPr>
        <p:txBody>
          <a:bodyPr/>
          <a:lstStyle/>
          <a:p>
            <a:pPr>
              <a:buFont typeface="Wingdings" panose="05000000000000000000" pitchFamily="2" charset="2"/>
              <a:buChar char="§"/>
              <a:defRPr/>
            </a:pPr>
            <a:r>
              <a:rPr lang="en-US" sz="2800" dirty="0">
                <a:solidFill>
                  <a:schemeClr val="tx1"/>
                </a:solidFill>
                <a:latin typeface="Lato"/>
              </a:rPr>
              <a:t>Feasibility Study</a:t>
            </a:r>
          </a:p>
          <a:p>
            <a:pPr>
              <a:buFont typeface="Wingdings" panose="05000000000000000000" pitchFamily="2" charset="2"/>
              <a:buChar char="§"/>
              <a:defRPr/>
            </a:pPr>
            <a:r>
              <a:rPr lang="en-US" sz="2800" dirty="0">
                <a:solidFill>
                  <a:schemeClr val="tx1"/>
                </a:solidFill>
                <a:latin typeface="Lato"/>
              </a:rPr>
              <a:t>Operating Environment</a:t>
            </a:r>
          </a:p>
          <a:p>
            <a:pPr>
              <a:spcBef>
                <a:spcPct val="20000"/>
              </a:spcBef>
              <a:buFont typeface="Wingdings" panose="05000000000000000000" pitchFamily="2" charset="2"/>
              <a:buChar char="§"/>
              <a:defRPr/>
            </a:pPr>
            <a:endParaRPr lang="en-US" sz="1400" b="1" dirty="0">
              <a:solidFill>
                <a:srgbClr val="000000"/>
              </a:solidFill>
              <a:latin typeface="Lato"/>
            </a:endParaRPr>
          </a:p>
          <a:p>
            <a:pPr>
              <a:buFont typeface="Wingdings" panose="05000000000000000000" pitchFamily="2" charset="2"/>
              <a:buChar char="§"/>
            </a:pPr>
            <a:endParaRPr lang="en-IN" dirty="0">
              <a:latin typeface="Lato"/>
            </a:endParaRPr>
          </a:p>
        </p:txBody>
      </p:sp>
    </p:spTree>
    <p:extLst>
      <p:ext uri="{BB962C8B-B14F-4D97-AF65-F5344CB8AC3E}">
        <p14:creationId xmlns:p14="http://schemas.microsoft.com/office/powerpoint/2010/main" val="322949000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80000"/>
              </a:lnSpc>
              <a:spcBef>
                <a:spcPct val="20000"/>
              </a:spcBef>
              <a:tabLst>
                <a:tab pos="457200" algn="l"/>
              </a:tabLst>
            </a:pPr>
            <a:r>
              <a:rPr lang="en-US" sz="4000" dirty="0">
                <a:solidFill>
                  <a:schemeClr val="tx1"/>
                </a:solidFill>
                <a:latin typeface="Century Schoolbook" panose="02040604050505020304" pitchFamily="18" charset="0"/>
              </a:rPr>
              <a:t>Feasibility Study</a:t>
            </a:r>
            <a:br>
              <a:rPr lang="en-US" sz="4000" dirty="0">
                <a:solidFill>
                  <a:schemeClr val="tx1"/>
                </a:solidFill>
                <a:latin typeface="Century Schoolbook" panose="02040604050505020304" pitchFamily="18" charset="0"/>
              </a:rPr>
            </a:br>
            <a:br>
              <a:rPr lang="en-US" sz="4000" dirty="0">
                <a:solidFill>
                  <a:schemeClr val="tx1"/>
                </a:solidFill>
                <a:latin typeface="Century Schoolbook" panose="02040604050505020304" pitchFamily="18" charset="0"/>
              </a:rPr>
            </a:br>
            <a:endParaRPr lang="en-IN" sz="4000" dirty="0">
              <a:solidFill>
                <a:schemeClr val="tx1"/>
              </a:solidFill>
              <a:latin typeface="Century Schoolbook" panose="02040604050505020304" pitchFamily="18" charset="0"/>
            </a:endParaRPr>
          </a:p>
        </p:txBody>
      </p:sp>
      <p:sp>
        <p:nvSpPr>
          <p:cNvPr id="3" name="Content Placeholder 2"/>
          <p:cNvSpPr>
            <a:spLocks noGrp="1"/>
          </p:cNvSpPr>
          <p:nvPr>
            <p:ph idx="1"/>
          </p:nvPr>
        </p:nvSpPr>
        <p:spPr/>
        <p:txBody>
          <a:bodyPr>
            <a:normAutofit/>
          </a:bodyPr>
          <a:lstStyle/>
          <a:p>
            <a:pPr>
              <a:buFont typeface="Wingdings" panose="05000000000000000000" pitchFamily="2" charset="2"/>
              <a:buChar char="§"/>
              <a:defRPr/>
            </a:pPr>
            <a:r>
              <a:rPr lang="en-US" sz="2000" dirty="0">
                <a:solidFill>
                  <a:schemeClr val="tx1"/>
                </a:solidFill>
                <a:latin typeface="Lato"/>
              </a:rPr>
              <a:t>Similar to all sites while considering proposed site, many aspects and Factors were taken into consideration to which we may call feasibility study. </a:t>
            </a:r>
          </a:p>
          <a:p>
            <a:pPr>
              <a:buFont typeface="Wingdings" panose="05000000000000000000" pitchFamily="2" charset="2"/>
              <a:buChar char="§"/>
              <a:defRPr/>
            </a:pPr>
            <a:endParaRPr lang="en-US" sz="2000" dirty="0">
              <a:solidFill>
                <a:schemeClr val="tx1"/>
              </a:solidFill>
              <a:latin typeface="Lato"/>
            </a:endParaRPr>
          </a:p>
          <a:p>
            <a:pPr>
              <a:buFont typeface="Wingdings" panose="05000000000000000000" pitchFamily="2" charset="2"/>
              <a:buChar char="§"/>
              <a:defRPr/>
            </a:pPr>
            <a:r>
              <a:rPr lang="en-US" sz="2000" dirty="0">
                <a:solidFill>
                  <a:schemeClr val="tx1"/>
                </a:solidFill>
                <a:latin typeface="Lato"/>
              </a:rPr>
              <a:t>Following points were considered (question raised) so that the proposed </a:t>
            </a:r>
          </a:p>
          <a:p>
            <a:pPr marL="0" indent="0">
              <a:buNone/>
              <a:defRPr/>
            </a:pPr>
            <a:r>
              <a:rPr lang="en-US" sz="2000" dirty="0">
                <a:solidFill>
                  <a:schemeClr val="tx1"/>
                </a:solidFill>
                <a:latin typeface="Lato"/>
              </a:rPr>
              <a:t>     Site will be easily taken over after completion,</a:t>
            </a:r>
          </a:p>
          <a:p>
            <a:pPr marL="0" indent="0">
              <a:buNone/>
              <a:defRPr/>
            </a:pPr>
            <a:r>
              <a:rPr lang="en-US" sz="2000" dirty="0">
                <a:solidFill>
                  <a:schemeClr val="tx1"/>
                </a:solidFill>
                <a:latin typeface="Lato"/>
              </a:rPr>
              <a:t>     with current setup and will be economical. The result is as follows.</a:t>
            </a:r>
          </a:p>
          <a:p>
            <a:pPr>
              <a:buFont typeface="Wingdings" panose="05000000000000000000" pitchFamily="2" charset="2"/>
              <a:buChar char="§"/>
              <a:defRPr/>
            </a:pPr>
            <a:endParaRPr lang="en-US" sz="2000" dirty="0">
              <a:solidFill>
                <a:schemeClr val="tx1"/>
              </a:solidFill>
              <a:latin typeface="Lato"/>
            </a:endParaRPr>
          </a:p>
          <a:p>
            <a:pPr>
              <a:buFont typeface="Wingdings" panose="05000000000000000000" pitchFamily="2" charset="2"/>
              <a:buChar char="§"/>
              <a:defRPr/>
            </a:pPr>
            <a:endParaRPr lang="en-US" sz="2000" dirty="0">
              <a:solidFill>
                <a:schemeClr val="tx1"/>
              </a:solidFill>
              <a:latin typeface="Lato"/>
            </a:endParaRPr>
          </a:p>
          <a:p>
            <a:pPr>
              <a:buFont typeface="Wingdings" panose="05000000000000000000" pitchFamily="2" charset="2"/>
              <a:buChar char="§"/>
            </a:pPr>
            <a:endParaRPr lang="en-IN" sz="2000" dirty="0">
              <a:solidFill>
                <a:schemeClr val="tx1"/>
              </a:solidFill>
              <a:latin typeface="Lato"/>
            </a:endParaRPr>
          </a:p>
        </p:txBody>
      </p:sp>
    </p:spTree>
    <p:extLst>
      <p:ext uri="{BB962C8B-B14F-4D97-AF65-F5344CB8AC3E}">
        <p14:creationId xmlns:p14="http://schemas.microsoft.com/office/powerpoint/2010/main" val="28296569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tx1"/>
                </a:solidFill>
                <a:latin typeface="Century Schoolbook" panose="02040604050505020304" pitchFamily="18" charset="0"/>
              </a:rPr>
              <a:t>1. Technical Feasibility</a:t>
            </a:r>
            <a:br>
              <a:rPr lang="en-US" b="1" dirty="0">
                <a:solidFill>
                  <a:schemeClr val="accent1">
                    <a:lumMod val="75000"/>
                  </a:schemeClr>
                </a:solidFill>
                <a:latin typeface="Century Schoolbook" panose="02040604050505020304" pitchFamily="18" charset="0"/>
              </a:rPr>
            </a:br>
            <a:endParaRPr lang="en-IN" dirty="0">
              <a:latin typeface="Century Schoolbook" panose="02040604050505020304" pitchFamily="18" charset="0"/>
            </a:endParaRPr>
          </a:p>
        </p:txBody>
      </p:sp>
      <p:sp>
        <p:nvSpPr>
          <p:cNvPr id="3" name="Content Placeholder 2"/>
          <p:cNvSpPr>
            <a:spLocks noGrp="1"/>
          </p:cNvSpPr>
          <p:nvPr>
            <p:ph idx="1"/>
          </p:nvPr>
        </p:nvSpPr>
        <p:spPr>
          <a:xfrm>
            <a:off x="2248539" y="1527959"/>
            <a:ext cx="8911687" cy="3020292"/>
          </a:xfrm>
        </p:spPr>
        <p:txBody>
          <a:bodyPr>
            <a:noAutofit/>
          </a:bodyPr>
          <a:lstStyle/>
          <a:p>
            <a:pPr indent="0">
              <a:buNone/>
              <a:tabLst>
                <a:tab pos="914400" algn="l"/>
              </a:tabLst>
            </a:pPr>
            <a:r>
              <a:rPr lang="en-US" sz="2000" dirty="0">
                <a:solidFill>
                  <a:schemeClr val="tx1"/>
                </a:solidFill>
                <a:latin typeface="Lato"/>
              </a:rPr>
              <a:t>It is possible with current technical support and hardware development in the organization to fulfill defined objectives and proposed activities.</a:t>
            </a:r>
          </a:p>
          <a:p>
            <a:pPr indent="0">
              <a:buNone/>
              <a:tabLst>
                <a:tab pos="914400" algn="l"/>
              </a:tabLst>
            </a:pPr>
            <a:r>
              <a:rPr lang="en-US" sz="2000" dirty="0">
                <a:solidFill>
                  <a:schemeClr val="tx1"/>
                </a:solidFill>
                <a:latin typeface="Lato"/>
              </a:rPr>
              <a:t>HTML, CSS, JAVASCRIPT can be used as Front End to apply better programming skills and to provide better look and feel.</a:t>
            </a:r>
          </a:p>
          <a:p>
            <a:pPr indent="0">
              <a:buNone/>
              <a:tabLst>
                <a:tab pos="914400" algn="l"/>
              </a:tabLst>
            </a:pPr>
            <a:endParaRPr lang="en-US" sz="2000" dirty="0">
              <a:solidFill>
                <a:schemeClr val="tx1"/>
              </a:solidFill>
              <a:latin typeface="Lato"/>
            </a:endParaRPr>
          </a:p>
          <a:p>
            <a:pPr indent="0">
              <a:buNone/>
              <a:tabLst>
                <a:tab pos="914400" algn="l"/>
              </a:tabLst>
            </a:pPr>
            <a:endParaRPr lang="en-US" sz="2000" dirty="0">
              <a:solidFill>
                <a:schemeClr val="tx1"/>
              </a:solidFill>
              <a:latin typeface="Lato"/>
            </a:endParaRPr>
          </a:p>
          <a:p>
            <a:pPr marL="0" indent="0">
              <a:buNone/>
              <a:defRPr/>
            </a:pPr>
            <a:r>
              <a:rPr lang="en-US" sz="3600" b="1" dirty="0">
                <a:solidFill>
                  <a:schemeClr val="tx1"/>
                </a:solidFill>
                <a:latin typeface="Century Schoolbook" panose="02040604050505020304" pitchFamily="18" charset="0"/>
              </a:rPr>
              <a:t>    </a:t>
            </a:r>
            <a:r>
              <a:rPr lang="en-US" sz="3600" dirty="0">
                <a:solidFill>
                  <a:schemeClr val="tx1"/>
                </a:solidFill>
                <a:latin typeface="Century Schoolbook" panose="02040604050505020304" pitchFamily="18" charset="0"/>
              </a:rPr>
              <a:t>2.Operational Feasibility</a:t>
            </a:r>
          </a:p>
          <a:p>
            <a:pPr marL="0" indent="0">
              <a:buNone/>
              <a:defRPr/>
            </a:pPr>
            <a:endParaRPr lang="en-US" sz="3600" dirty="0">
              <a:solidFill>
                <a:schemeClr val="tx1"/>
              </a:solidFill>
              <a:effectLst>
                <a:outerShdw blurRad="38100" dist="38100" dir="2700000" algn="tl">
                  <a:srgbClr val="000000">
                    <a:alpha val="43137"/>
                  </a:srgbClr>
                </a:outerShdw>
              </a:effectLst>
              <a:latin typeface="+mj-lt"/>
            </a:endParaRPr>
          </a:p>
          <a:p>
            <a:pPr marL="0" indent="0">
              <a:buNone/>
              <a:defRPr/>
            </a:pPr>
            <a:r>
              <a:rPr lang="en-US" sz="2000" b="1" dirty="0">
                <a:solidFill>
                  <a:srgbClr val="000000"/>
                </a:solidFill>
                <a:latin typeface="Times New Roman" pitchFamily="18" charset="0"/>
              </a:rPr>
              <a:t>      </a:t>
            </a:r>
            <a:r>
              <a:rPr lang="en-US" sz="2000" dirty="0">
                <a:solidFill>
                  <a:schemeClr val="tx1"/>
                </a:solidFill>
                <a:latin typeface="Lato"/>
              </a:rPr>
              <a:t>The administrator is willing to operate, use and support the proposed</a:t>
            </a:r>
          </a:p>
          <a:p>
            <a:pPr marL="0" indent="0">
              <a:buNone/>
              <a:defRPr/>
            </a:pPr>
            <a:r>
              <a:rPr lang="en-US" sz="2000" dirty="0">
                <a:solidFill>
                  <a:schemeClr val="tx1"/>
                </a:solidFill>
                <a:latin typeface="Lato"/>
              </a:rPr>
              <a:t>     system.</a:t>
            </a:r>
          </a:p>
          <a:p>
            <a:pPr indent="0">
              <a:buNone/>
              <a:tabLst>
                <a:tab pos="914400" algn="l"/>
              </a:tabLst>
            </a:pPr>
            <a:endParaRPr lang="en-IN" sz="2000" dirty="0">
              <a:solidFill>
                <a:schemeClr val="tx1"/>
              </a:solidFill>
              <a:latin typeface="Lato"/>
            </a:endParaRPr>
          </a:p>
        </p:txBody>
      </p:sp>
    </p:spTree>
    <p:extLst>
      <p:ext uri="{BB962C8B-B14F-4D97-AF65-F5344CB8AC3E}">
        <p14:creationId xmlns:p14="http://schemas.microsoft.com/office/powerpoint/2010/main" val="806826262"/>
      </p:ext>
    </p:extLst>
  </p:cSld>
  <p:clrMapOvr>
    <a:masterClrMapping/>
  </p:clrMapOvr>
  <p:transition spd="slow">
    <p:push dir="u"/>
  </p:transition>
</p:sld>
</file>

<file path=ppt/theme/theme1.xml><?xml version="1.0" encoding="utf-8"?>
<a:theme xmlns:a="http://schemas.openxmlformats.org/drawingml/2006/main" name="Facet">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231</TotalTime>
  <Words>744</Words>
  <Application>Microsoft Office PowerPoint</Application>
  <PresentationFormat>Widescreen</PresentationFormat>
  <Paragraphs>98</Paragraphs>
  <Slides>25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Bookman Old Style</vt:lpstr>
      <vt:lpstr>Century Schoolbook</vt:lpstr>
      <vt:lpstr>Edwardian Script ITC</vt:lpstr>
      <vt:lpstr>Lato</vt:lpstr>
      <vt:lpstr>Times New Roman</vt:lpstr>
      <vt:lpstr>Trebuchet MS</vt:lpstr>
      <vt:lpstr>Wingdings</vt:lpstr>
      <vt:lpstr>Wingdings 3</vt:lpstr>
      <vt:lpstr>Facet</vt:lpstr>
      <vt:lpstr>Project</vt:lpstr>
      <vt:lpstr>Index</vt:lpstr>
      <vt:lpstr>Introduction</vt:lpstr>
      <vt:lpstr>Scope of System </vt:lpstr>
      <vt:lpstr>    Need of System </vt:lpstr>
      <vt:lpstr>Proposed System </vt:lpstr>
      <vt:lpstr>System Analysis </vt:lpstr>
      <vt:lpstr>Feasibility Study  </vt:lpstr>
      <vt:lpstr>1. Technical Feasibility </vt:lpstr>
      <vt:lpstr>Operating Environment </vt:lpstr>
      <vt:lpstr> System Design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Future enhancement </vt:lpstr>
      <vt:lpstr>Bibliography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dc:title>
  <dc:creator>SHREE</dc:creator>
  <cp:lastModifiedBy>Samadhan Babar</cp:lastModifiedBy>
  <cp:revision>44</cp:revision>
  <dcterms:created xsi:type="dcterms:W3CDTF">2022-03-04T09:33:46Z</dcterms:created>
  <dcterms:modified xsi:type="dcterms:W3CDTF">2022-03-06T10:06:20Z</dcterms:modified>
</cp:coreProperties>
</file>

<file path=docProps/thumbnail.jpeg>
</file>